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9" r:id="rId1"/>
  </p:sldMasterIdLst>
  <p:sldIdLst>
    <p:sldId id="256" r:id="rId2"/>
    <p:sldId id="287" r:id="rId3"/>
    <p:sldId id="274" r:id="rId4"/>
    <p:sldId id="284" r:id="rId5"/>
    <p:sldId id="258" r:id="rId6"/>
    <p:sldId id="294" r:id="rId7"/>
    <p:sldId id="295" r:id="rId8"/>
    <p:sldId id="293" r:id="rId9"/>
    <p:sldId id="292" r:id="rId10"/>
    <p:sldId id="313" r:id="rId11"/>
    <p:sldId id="297" r:id="rId12"/>
    <p:sldId id="314" r:id="rId13"/>
    <p:sldId id="315" r:id="rId14"/>
    <p:sldId id="291" r:id="rId15"/>
    <p:sldId id="307" r:id="rId16"/>
    <p:sldId id="308" r:id="rId17"/>
    <p:sldId id="317" r:id="rId18"/>
    <p:sldId id="318" r:id="rId19"/>
    <p:sldId id="319" r:id="rId20"/>
    <p:sldId id="311" r:id="rId21"/>
    <p:sldId id="296" r:id="rId22"/>
    <p:sldId id="306" r:id="rId23"/>
    <p:sldId id="31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2"/>
    <p:restoredTop sz="94376"/>
  </p:normalViewPr>
  <p:slideViewPr>
    <p:cSldViewPr snapToGrid="0" snapToObjects="1">
      <p:cViewPr varScale="1">
        <p:scale>
          <a:sx n="101" d="100"/>
          <a:sy n="101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5EF5-1070-1E4B-B75A-4BCDDEDFDFB5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A6E4DA6-5771-F242-89F5-212E601D2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87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5EF5-1070-1E4B-B75A-4BCDDEDFDFB5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DA6-5771-F242-89F5-212E601D2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72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5EF5-1070-1E4B-B75A-4BCDDEDFDFB5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DA6-5771-F242-89F5-212E601D2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1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5EF5-1070-1E4B-B75A-4BCDDEDFDFB5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DA6-5771-F242-89F5-212E601D2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1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6575EF5-1070-1E4B-B75A-4BCDDEDFDFB5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A6E4DA6-5771-F242-89F5-212E601D2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63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5EF5-1070-1E4B-B75A-4BCDDEDFDFB5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DA6-5771-F242-89F5-212E601D2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0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5EF5-1070-1E4B-B75A-4BCDDEDFDFB5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DA6-5771-F242-89F5-212E601D2E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7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5EF5-1070-1E4B-B75A-4BCDDEDFDFB5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DA6-5771-F242-89F5-212E601D2EE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553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5EF5-1070-1E4B-B75A-4BCDDEDFDFB5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DA6-5771-F242-89F5-212E601D2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78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5EF5-1070-1E4B-B75A-4BCDDEDFDFB5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DA6-5771-F242-89F5-212E601D2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5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5EF5-1070-1E4B-B75A-4BCDDEDFDFB5}" type="datetimeFigureOut">
              <a:rPr lang="en-US" smtClean="0"/>
              <a:t>11/26/20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E4DA6-5771-F242-89F5-212E601D2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575EF5-1070-1E4B-B75A-4BCDDEDFDFB5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A6E4DA6-5771-F242-89F5-212E601D2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1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5FD8-61BB-6442-9A5E-4BDD5BF13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Assignment 11 AML</a:t>
            </a:r>
            <a:br>
              <a:rPr lang="en-US" sz="8800" dirty="0"/>
            </a:br>
            <a:r>
              <a:rPr lang="en-US" sz="8800" dirty="0"/>
              <a:t>SHAP Values</a:t>
            </a:r>
            <a:br>
              <a:rPr lang="en-US" sz="8800" dirty="0"/>
            </a:br>
            <a:r>
              <a:rPr lang="en-US" sz="2000" dirty="0"/>
              <a:t>Part 1</a:t>
            </a:r>
            <a:endParaRPr lang="en-US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878884-B82F-4B47-80A8-14754FF0D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681220"/>
            <a:ext cx="7891272" cy="1069848"/>
          </a:xfrm>
        </p:spPr>
        <p:txBody>
          <a:bodyPr>
            <a:normAutofit/>
          </a:bodyPr>
          <a:lstStyle/>
          <a:p>
            <a:r>
              <a:rPr lang="en-US" sz="2400" dirty="0"/>
              <a:t>5420 Anomaly Detection, Fall 2020</a:t>
            </a:r>
          </a:p>
          <a:p>
            <a:r>
              <a:rPr lang="en-US" sz="2400" dirty="0"/>
              <a:t>- Harsh Dhanuka, hd2457</a:t>
            </a:r>
          </a:p>
        </p:txBody>
      </p:sp>
    </p:spTree>
    <p:extLst>
      <p:ext uri="{BB962C8B-B14F-4D97-AF65-F5344CB8AC3E}">
        <p14:creationId xmlns:p14="http://schemas.microsoft.com/office/powerpoint/2010/main" val="4278115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0579CA-E20F-5249-B893-DDEDDBC4FB1E}"/>
              </a:ext>
            </a:extLst>
          </p:cNvPr>
          <p:cNvSpPr/>
          <p:nvPr/>
        </p:nvSpPr>
        <p:spPr>
          <a:xfrm>
            <a:off x="256674" y="924759"/>
            <a:ext cx="397042" cy="397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45EC7-53BE-F442-A051-8E7056A1B202}"/>
              </a:ext>
            </a:extLst>
          </p:cNvPr>
          <p:cNvSpPr txBox="1"/>
          <p:nvPr/>
        </p:nvSpPr>
        <p:spPr>
          <a:xfrm>
            <a:off x="787758" y="926088"/>
            <a:ext cx="350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SHAP Summary Plot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FB1C03-CEF5-8645-B760-70795418BC35}"/>
              </a:ext>
            </a:extLst>
          </p:cNvPr>
          <p:cNvSpPr txBox="1"/>
          <p:nvPr/>
        </p:nvSpPr>
        <p:spPr>
          <a:xfrm>
            <a:off x="320515" y="215590"/>
            <a:ext cx="20594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SHAP</a:t>
            </a:r>
            <a:r>
              <a:rPr lang="en-US" sz="2400" b="1" dirty="0">
                <a:solidFill>
                  <a:schemeClr val="bg1"/>
                </a:solidFill>
              </a:rPr>
              <a:t>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3545C-D2F3-844A-A976-3871EF28F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7" y="875655"/>
            <a:ext cx="5835150" cy="5907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8C264-98B2-8047-B4FE-5D26CFE2865B}"/>
              </a:ext>
            </a:extLst>
          </p:cNvPr>
          <p:cNvSpPr txBox="1"/>
          <p:nvPr/>
        </p:nvSpPr>
        <p:spPr>
          <a:xfrm>
            <a:off x="354988" y="1472463"/>
            <a:ext cx="6421593" cy="540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b="1" i="1" dirty="0"/>
              <a:t>Business Insights:</a:t>
            </a:r>
          </a:p>
          <a:p>
            <a:pPr>
              <a:lnSpc>
                <a:spcPct val="114000"/>
              </a:lnSpc>
            </a:pPr>
            <a:r>
              <a:rPr lang="en-US" b="1" dirty="0">
                <a:solidFill>
                  <a:schemeClr val="accent1"/>
                </a:solidFill>
              </a:rPr>
              <a:t>Relationship of top 5 variables with the target variable</a:t>
            </a:r>
          </a:p>
          <a:p>
            <a:pPr>
              <a:lnSpc>
                <a:spcPct val="114000"/>
              </a:lnSpc>
            </a:pPr>
            <a:endParaRPr lang="en-US" sz="1400" b="1" dirty="0"/>
          </a:p>
          <a:p>
            <a:pPr>
              <a:lnSpc>
                <a:spcPct val="114000"/>
              </a:lnSpc>
            </a:pPr>
            <a:r>
              <a:rPr lang="en-US" b="1" dirty="0"/>
              <a:t>TD013 - Count of Queries in Last 6 months</a:t>
            </a:r>
            <a:r>
              <a:rPr lang="en-US" dirty="0"/>
              <a:t>: Positive</a:t>
            </a:r>
          </a:p>
          <a:p>
            <a:pPr>
              <a:lnSpc>
                <a:spcPct val="114000"/>
              </a:lnSpc>
            </a:pPr>
            <a:r>
              <a:rPr lang="en-US" i="1" dirty="0"/>
              <a:t>High value ⇒ high value of loan default</a:t>
            </a:r>
          </a:p>
          <a:p>
            <a:pPr>
              <a:lnSpc>
                <a:spcPct val="114000"/>
              </a:lnSpc>
            </a:pPr>
            <a:endParaRPr lang="en-US" sz="1400" dirty="0"/>
          </a:p>
          <a:p>
            <a:pPr>
              <a:lnSpc>
                <a:spcPct val="114000"/>
              </a:lnSpc>
            </a:pPr>
            <a:r>
              <a:rPr lang="en-US" b="1" dirty="0"/>
              <a:t>AP004_12 - Loan Term of 12 years</a:t>
            </a:r>
            <a:r>
              <a:rPr lang="en-US" dirty="0"/>
              <a:t>: Positive</a:t>
            </a:r>
          </a:p>
          <a:p>
            <a:pPr>
              <a:lnSpc>
                <a:spcPct val="114000"/>
              </a:lnSpc>
            </a:pPr>
            <a:r>
              <a:rPr lang="en-US" i="1" dirty="0"/>
              <a:t>High value ⇒ high value of loan default</a:t>
            </a:r>
          </a:p>
          <a:p>
            <a:pPr>
              <a:lnSpc>
                <a:spcPct val="114000"/>
              </a:lnSpc>
            </a:pPr>
            <a:endParaRPr lang="en-US" sz="1400" dirty="0"/>
          </a:p>
          <a:p>
            <a:pPr>
              <a:lnSpc>
                <a:spcPct val="114000"/>
              </a:lnSpc>
            </a:pPr>
            <a:r>
              <a:rPr lang="en-US" b="1" dirty="0"/>
              <a:t>AP003_3 - Education Code Level 3</a:t>
            </a:r>
            <a:r>
              <a:rPr lang="en-US" dirty="0"/>
              <a:t>: Negative</a:t>
            </a:r>
          </a:p>
          <a:p>
            <a:pPr>
              <a:lnSpc>
                <a:spcPct val="114000"/>
              </a:lnSpc>
            </a:pPr>
            <a:r>
              <a:rPr lang="en-US" i="1" dirty="0"/>
              <a:t>High value ⇒ low value of loan default</a:t>
            </a:r>
          </a:p>
          <a:p>
            <a:pPr>
              <a:lnSpc>
                <a:spcPct val="114000"/>
              </a:lnSpc>
            </a:pPr>
            <a:endParaRPr lang="en-US" sz="1400" dirty="0"/>
          </a:p>
          <a:p>
            <a:pPr>
              <a:lnSpc>
                <a:spcPct val="114000"/>
              </a:lnSpc>
            </a:pPr>
            <a:r>
              <a:rPr lang="en-US" b="1" dirty="0"/>
              <a:t>AP003_4 - Education Code Level 4</a:t>
            </a:r>
            <a:r>
              <a:rPr lang="en-US" dirty="0"/>
              <a:t>: Negative</a:t>
            </a:r>
          </a:p>
          <a:p>
            <a:pPr>
              <a:lnSpc>
                <a:spcPct val="114000"/>
              </a:lnSpc>
            </a:pPr>
            <a:r>
              <a:rPr lang="en-US" i="1" dirty="0"/>
              <a:t>High value ⇒ low value of loan default</a:t>
            </a:r>
          </a:p>
          <a:p>
            <a:pPr>
              <a:lnSpc>
                <a:spcPct val="114000"/>
              </a:lnSpc>
            </a:pPr>
            <a:endParaRPr lang="en-US" sz="1400" dirty="0"/>
          </a:p>
          <a:p>
            <a:pPr>
              <a:lnSpc>
                <a:spcPct val="114000"/>
              </a:lnSpc>
            </a:pPr>
            <a:r>
              <a:rPr lang="en-US" b="1" dirty="0"/>
              <a:t>CR015_6 - Months of Credit Card Max Level 6</a:t>
            </a:r>
            <a:r>
              <a:rPr lang="en-US" dirty="0"/>
              <a:t>: </a:t>
            </a:r>
          </a:p>
          <a:p>
            <a:pPr>
              <a:lnSpc>
                <a:spcPct val="114000"/>
              </a:lnSpc>
            </a:pPr>
            <a:r>
              <a:rPr lang="en-US" dirty="0"/>
              <a:t>Negative</a:t>
            </a:r>
          </a:p>
          <a:p>
            <a:pPr>
              <a:lnSpc>
                <a:spcPct val="114000"/>
              </a:lnSpc>
            </a:pPr>
            <a:r>
              <a:rPr lang="en-US" i="1" dirty="0"/>
              <a:t>High value ⇒ low value of loan default</a:t>
            </a:r>
          </a:p>
        </p:txBody>
      </p:sp>
    </p:spTree>
    <p:extLst>
      <p:ext uri="{BB962C8B-B14F-4D97-AF65-F5344CB8AC3E}">
        <p14:creationId xmlns:p14="http://schemas.microsoft.com/office/powerpoint/2010/main" val="1066165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0579CA-E20F-5249-B893-DDEDDBC4FB1E}"/>
              </a:ext>
            </a:extLst>
          </p:cNvPr>
          <p:cNvSpPr/>
          <p:nvPr/>
        </p:nvSpPr>
        <p:spPr>
          <a:xfrm>
            <a:off x="256674" y="1050019"/>
            <a:ext cx="397042" cy="397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45EC7-53BE-F442-A051-8E7056A1B202}"/>
              </a:ext>
            </a:extLst>
          </p:cNvPr>
          <p:cNvSpPr txBox="1"/>
          <p:nvPr/>
        </p:nvSpPr>
        <p:spPr>
          <a:xfrm>
            <a:off x="787758" y="1063874"/>
            <a:ext cx="889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SHAP Summary Plot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B6316-11BF-1D4D-BFD7-CF0AF073537B}"/>
              </a:ext>
            </a:extLst>
          </p:cNvPr>
          <p:cNvSpPr txBox="1"/>
          <p:nvPr/>
        </p:nvSpPr>
        <p:spPr>
          <a:xfrm>
            <a:off x="329807" y="1540256"/>
            <a:ext cx="6421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This plot simplifies the summary, and only shows us  the  positive vs the negative impact variables. </a:t>
            </a:r>
          </a:p>
          <a:p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2D0DC-3755-D44D-B40B-DF7BC7193CF1}"/>
              </a:ext>
            </a:extLst>
          </p:cNvPr>
          <p:cNvSpPr txBox="1"/>
          <p:nvPr/>
        </p:nvSpPr>
        <p:spPr>
          <a:xfrm>
            <a:off x="320515" y="215590"/>
            <a:ext cx="20594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SHAP</a:t>
            </a:r>
            <a:r>
              <a:rPr lang="en-US" sz="2400" b="1" dirty="0">
                <a:solidFill>
                  <a:schemeClr val="bg1"/>
                </a:solidFill>
              </a:rPr>
              <a:t>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8E365-FD1E-7843-B39C-0C426B152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548" y="919387"/>
            <a:ext cx="5117578" cy="3838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E0E8C2-FE0F-FB44-90B7-4436BF56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548" y="4739220"/>
            <a:ext cx="5117578" cy="1462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2AA7D7-AB8A-6643-A671-D5C6FF286DFE}"/>
              </a:ext>
            </a:extLst>
          </p:cNvPr>
          <p:cNvSpPr txBox="1"/>
          <p:nvPr/>
        </p:nvSpPr>
        <p:spPr>
          <a:xfrm>
            <a:off x="9241615" y="5054059"/>
            <a:ext cx="242297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 = Positive Impact</a:t>
            </a:r>
          </a:p>
          <a:p>
            <a:r>
              <a:rPr lang="en-US" sz="1600" b="1" dirty="0">
                <a:solidFill>
                  <a:srgbClr val="0A00FF"/>
                </a:solidFill>
              </a:rPr>
              <a:t>Blue</a:t>
            </a:r>
            <a:r>
              <a:rPr lang="en-US" sz="1600" dirty="0"/>
              <a:t> = Negative Impact</a:t>
            </a:r>
          </a:p>
        </p:txBody>
      </p:sp>
    </p:spTree>
    <p:extLst>
      <p:ext uri="{BB962C8B-B14F-4D97-AF65-F5344CB8AC3E}">
        <p14:creationId xmlns:p14="http://schemas.microsoft.com/office/powerpoint/2010/main" val="3605281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0579CA-E20F-5249-B893-DDEDDBC4FB1E}"/>
              </a:ext>
            </a:extLst>
          </p:cNvPr>
          <p:cNvSpPr/>
          <p:nvPr/>
        </p:nvSpPr>
        <p:spPr>
          <a:xfrm>
            <a:off x="256674" y="1050019"/>
            <a:ext cx="397042" cy="397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45EC7-53BE-F442-A051-8E7056A1B202}"/>
              </a:ext>
            </a:extLst>
          </p:cNvPr>
          <p:cNvSpPr txBox="1"/>
          <p:nvPr/>
        </p:nvSpPr>
        <p:spPr>
          <a:xfrm>
            <a:off x="787758" y="1063874"/>
            <a:ext cx="889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SHAP Summary Plot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B6316-11BF-1D4D-BFD7-CF0AF073537B}"/>
              </a:ext>
            </a:extLst>
          </p:cNvPr>
          <p:cNvSpPr txBox="1"/>
          <p:nvPr/>
        </p:nvSpPr>
        <p:spPr>
          <a:xfrm>
            <a:off x="329807" y="1540256"/>
            <a:ext cx="6421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This plot simplifies the summary, and only shows us  the  positive vs the negative impact variables. </a:t>
            </a:r>
          </a:p>
          <a:p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2D0DC-3755-D44D-B40B-DF7BC7193CF1}"/>
              </a:ext>
            </a:extLst>
          </p:cNvPr>
          <p:cNvSpPr txBox="1"/>
          <p:nvPr/>
        </p:nvSpPr>
        <p:spPr>
          <a:xfrm>
            <a:off x="320515" y="215590"/>
            <a:ext cx="20594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SHAP</a:t>
            </a:r>
            <a:r>
              <a:rPr lang="en-US" sz="2400" b="1" dirty="0">
                <a:solidFill>
                  <a:schemeClr val="bg1"/>
                </a:solidFill>
              </a:rPr>
              <a:t>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8E365-FD1E-7843-B39C-0C426B152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548" y="919387"/>
            <a:ext cx="5117578" cy="3838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E0E8C2-FE0F-FB44-90B7-4436BF56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548" y="4739220"/>
            <a:ext cx="5117578" cy="1462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2AA7D7-AB8A-6643-A671-D5C6FF286DFE}"/>
              </a:ext>
            </a:extLst>
          </p:cNvPr>
          <p:cNvSpPr txBox="1"/>
          <p:nvPr/>
        </p:nvSpPr>
        <p:spPr>
          <a:xfrm>
            <a:off x="9241615" y="5054059"/>
            <a:ext cx="242297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 = Positive Impact</a:t>
            </a:r>
          </a:p>
          <a:p>
            <a:r>
              <a:rPr lang="en-US" sz="1600" b="1" dirty="0">
                <a:solidFill>
                  <a:srgbClr val="0A00FF"/>
                </a:solidFill>
              </a:rPr>
              <a:t>Blue</a:t>
            </a:r>
            <a:r>
              <a:rPr lang="en-US" sz="1600" dirty="0"/>
              <a:t> = Negative Impact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FCC79-47E5-CB4F-9992-BA58E4DB901D}"/>
              </a:ext>
            </a:extLst>
          </p:cNvPr>
          <p:cNvSpPr/>
          <p:nvPr/>
        </p:nvSpPr>
        <p:spPr>
          <a:xfrm>
            <a:off x="320515" y="2636956"/>
            <a:ext cx="6756690" cy="413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Business Insight: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A high chance/value of loan default is associated with the following characteristics</a:t>
            </a:r>
            <a:r>
              <a:rPr lang="en-US" dirty="0"/>
              <a:t>:</a:t>
            </a:r>
          </a:p>
          <a:p>
            <a:endParaRPr lang="en-US" sz="1100" b="1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High TD013 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High AP004_12 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Low AP003_3 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Low AP003_4 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Low CR015_6 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Low MB005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Low CD123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High TD009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High TD005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High AP004_9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High TD014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High AP004_6</a:t>
            </a:r>
          </a:p>
        </p:txBody>
      </p:sp>
    </p:spTree>
    <p:extLst>
      <p:ext uri="{BB962C8B-B14F-4D97-AF65-F5344CB8AC3E}">
        <p14:creationId xmlns:p14="http://schemas.microsoft.com/office/powerpoint/2010/main" val="409440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0579CA-E20F-5249-B893-DDEDDBC4FB1E}"/>
              </a:ext>
            </a:extLst>
          </p:cNvPr>
          <p:cNvSpPr/>
          <p:nvPr/>
        </p:nvSpPr>
        <p:spPr>
          <a:xfrm>
            <a:off x="256674" y="899359"/>
            <a:ext cx="397042" cy="397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45EC7-53BE-F442-A051-8E7056A1B202}"/>
              </a:ext>
            </a:extLst>
          </p:cNvPr>
          <p:cNvSpPr txBox="1"/>
          <p:nvPr/>
        </p:nvSpPr>
        <p:spPr>
          <a:xfrm>
            <a:off x="787758" y="925914"/>
            <a:ext cx="889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SHAP Variable Dependence Plots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23078-4F12-014C-961D-6FF8DE6BAD3A}"/>
              </a:ext>
            </a:extLst>
          </p:cNvPr>
          <p:cNvSpPr txBox="1"/>
          <p:nvPr/>
        </p:nvSpPr>
        <p:spPr>
          <a:xfrm>
            <a:off x="775232" y="1305392"/>
            <a:ext cx="11274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understand how a single feature effects the output of the model, we can plot the SHAP value of that feature vs the value of the feature for all the examples in the dataset.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4EFCD-B0B4-B947-880E-4A4C0AD9EB71}"/>
              </a:ext>
            </a:extLst>
          </p:cNvPr>
          <p:cNvSpPr txBox="1"/>
          <p:nvPr/>
        </p:nvSpPr>
        <p:spPr>
          <a:xfrm>
            <a:off x="320515" y="215590"/>
            <a:ext cx="20594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SHAP</a:t>
            </a:r>
            <a:r>
              <a:rPr lang="en-US" sz="2400" b="1" dirty="0">
                <a:solidFill>
                  <a:schemeClr val="bg1"/>
                </a:solidFill>
              </a:rPr>
              <a:t>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51C58-36B5-6347-B36A-4B6AB34DB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11" y="2278992"/>
            <a:ext cx="5916151" cy="4112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508099-9B46-504F-BF09-B569E7EEA403}"/>
              </a:ext>
            </a:extLst>
          </p:cNvPr>
          <p:cNvSpPr txBox="1"/>
          <p:nvPr/>
        </p:nvSpPr>
        <p:spPr>
          <a:xfrm>
            <a:off x="1352811" y="6237963"/>
            <a:ext cx="324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Dependence Plot for TD013</a:t>
            </a:r>
          </a:p>
        </p:txBody>
      </p:sp>
    </p:spTree>
    <p:extLst>
      <p:ext uri="{BB962C8B-B14F-4D97-AF65-F5344CB8AC3E}">
        <p14:creationId xmlns:p14="http://schemas.microsoft.com/office/powerpoint/2010/main" val="414941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0579CA-E20F-5249-B893-DDEDDBC4FB1E}"/>
              </a:ext>
            </a:extLst>
          </p:cNvPr>
          <p:cNvSpPr/>
          <p:nvPr/>
        </p:nvSpPr>
        <p:spPr>
          <a:xfrm>
            <a:off x="256674" y="899359"/>
            <a:ext cx="397042" cy="397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45EC7-53BE-F442-A051-8E7056A1B202}"/>
              </a:ext>
            </a:extLst>
          </p:cNvPr>
          <p:cNvSpPr txBox="1"/>
          <p:nvPr/>
        </p:nvSpPr>
        <p:spPr>
          <a:xfrm>
            <a:off x="787758" y="925914"/>
            <a:ext cx="889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SHAP Variable Dependence Plots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23078-4F12-014C-961D-6FF8DE6BAD3A}"/>
              </a:ext>
            </a:extLst>
          </p:cNvPr>
          <p:cNvSpPr txBox="1"/>
          <p:nvPr/>
        </p:nvSpPr>
        <p:spPr>
          <a:xfrm>
            <a:off x="775232" y="1305392"/>
            <a:ext cx="11274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understand how a single feature effects the output of the model, we can plot the SHAP value of that feature vs the value of the feature for all the examples in the dataset.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4EFCD-B0B4-B947-880E-4A4C0AD9EB71}"/>
              </a:ext>
            </a:extLst>
          </p:cNvPr>
          <p:cNvSpPr txBox="1"/>
          <p:nvPr/>
        </p:nvSpPr>
        <p:spPr>
          <a:xfrm>
            <a:off x="320515" y="215590"/>
            <a:ext cx="20594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SHAP</a:t>
            </a:r>
            <a:r>
              <a:rPr lang="en-US" sz="2400" b="1" dirty="0">
                <a:solidFill>
                  <a:schemeClr val="bg1"/>
                </a:solidFill>
              </a:rPr>
              <a:t>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51C58-36B5-6347-B36A-4B6AB34DB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11" y="2278992"/>
            <a:ext cx="5916151" cy="41128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B039FB-F727-4D48-95CE-099BE7CC2759}"/>
              </a:ext>
            </a:extLst>
          </p:cNvPr>
          <p:cNvSpPr/>
          <p:nvPr/>
        </p:nvSpPr>
        <p:spPr>
          <a:xfrm>
            <a:off x="6224141" y="2190090"/>
            <a:ext cx="5825898" cy="4207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b="1" i="1" dirty="0">
                <a:solidFill>
                  <a:srgbClr val="000000"/>
                </a:solidFill>
                <a:latin typeface="Rockwell" panose="02060603020205020403" pitchFamily="18" charset="77"/>
              </a:rPr>
              <a:t>Business Insights:</a:t>
            </a:r>
          </a:p>
          <a:p>
            <a:pPr>
              <a:lnSpc>
                <a:spcPct val="114000"/>
              </a:lnSpc>
            </a:pPr>
            <a:endParaRPr lang="en-US" sz="1400" dirty="0">
              <a:solidFill>
                <a:srgbClr val="000000"/>
              </a:solidFill>
              <a:latin typeface="Rockwell" panose="02060603020205020403" pitchFamily="18" charset="77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Rockwell" panose="02060603020205020403" pitchFamily="18" charset="77"/>
              </a:rPr>
              <a:t>TD013  - Count of queries in last 6 months</a:t>
            </a:r>
          </a:p>
          <a:p>
            <a:pPr>
              <a:lnSpc>
                <a:spcPct val="114000"/>
              </a:lnSpc>
            </a:pPr>
            <a:r>
              <a:rPr lang="en-US" i="1" dirty="0">
                <a:solidFill>
                  <a:srgbClr val="000000"/>
                </a:solidFill>
                <a:latin typeface="Rockwell" panose="02060603020205020403" pitchFamily="18" charset="77"/>
              </a:rPr>
              <a:t>High value leads to increase in value of loan default </a:t>
            </a:r>
          </a:p>
          <a:p>
            <a:pPr>
              <a:lnSpc>
                <a:spcPct val="114000"/>
              </a:lnSpc>
            </a:pPr>
            <a:endParaRPr lang="en-US" sz="1400" dirty="0">
              <a:solidFill>
                <a:srgbClr val="000000"/>
              </a:solidFill>
              <a:latin typeface="Rockwell" panose="02060603020205020403" pitchFamily="18" charset="77"/>
            </a:endParaRPr>
          </a:p>
          <a:p>
            <a:pPr marL="342900" indent="-342900">
              <a:lnSpc>
                <a:spcPct val="114000"/>
              </a:lnSpc>
              <a:buAutoNum type="arabicPeriod" startAt="2"/>
            </a:pPr>
            <a:r>
              <a:rPr lang="en-US" b="1" dirty="0">
                <a:solidFill>
                  <a:srgbClr val="000000"/>
                </a:solidFill>
                <a:latin typeface="Rockwell" panose="02060603020205020403" pitchFamily="18" charset="77"/>
              </a:rPr>
              <a:t>AP004_12 - Loan term of 12 years </a:t>
            </a:r>
          </a:p>
          <a:p>
            <a:pPr>
              <a:lnSpc>
                <a:spcPct val="114000"/>
              </a:lnSpc>
            </a:pPr>
            <a:r>
              <a:rPr lang="en-US" i="1" dirty="0">
                <a:solidFill>
                  <a:srgbClr val="000000"/>
                </a:solidFill>
                <a:latin typeface="Rockwell" panose="02060603020205020403" pitchFamily="18" charset="77"/>
              </a:rPr>
              <a:t>High value leads to increase in value of loan default </a:t>
            </a:r>
          </a:p>
          <a:p>
            <a:pPr>
              <a:lnSpc>
                <a:spcPct val="114000"/>
              </a:lnSpc>
            </a:pPr>
            <a:endParaRPr lang="en-US" sz="1400" dirty="0">
              <a:solidFill>
                <a:srgbClr val="000000"/>
              </a:solidFill>
              <a:latin typeface="Rockwell" panose="02060603020205020403" pitchFamily="18" charset="77"/>
            </a:endParaRPr>
          </a:p>
          <a:p>
            <a:pPr>
              <a:lnSpc>
                <a:spcPct val="114000"/>
              </a:lnSpc>
            </a:pPr>
            <a:r>
              <a:rPr lang="en-US" b="1" dirty="0">
                <a:solidFill>
                  <a:srgbClr val="000000"/>
                </a:solidFill>
                <a:latin typeface="Rockwell" panose="02060603020205020403" pitchFamily="18" charset="77"/>
              </a:rPr>
              <a:t>3.  </a:t>
            </a:r>
            <a:r>
              <a:rPr lang="en-US" dirty="0">
                <a:solidFill>
                  <a:srgbClr val="000000"/>
                </a:solidFill>
                <a:latin typeface="Rockwell" panose="02060603020205020403" pitchFamily="18" charset="77"/>
              </a:rPr>
              <a:t>There are </a:t>
            </a:r>
            <a:r>
              <a:rPr lang="en-US" b="1" dirty="0">
                <a:solidFill>
                  <a:srgbClr val="000000"/>
                </a:solidFill>
                <a:latin typeface="Rockwell" panose="02060603020205020403" pitchFamily="18" charset="77"/>
              </a:rPr>
              <a:t>more red points </a:t>
            </a:r>
            <a:r>
              <a:rPr lang="en-US" dirty="0">
                <a:solidFill>
                  <a:srgbClr val="000000"/>
                </a:solidFill>
                <a:latin typeface="Rockwell" panose="02060603020205020403" pitchFamily="18" charset="77"/>
              </a:rPr>
              <a:t>(high AP004_12), in the areas where TD013 is high.</a:t>
            </a:r>
          </a:p>
          <a:p>
            <a:pPr>
              <a:lnSpc>
                <a:spcPct val="114000"/>
              </a:lnSpc>
            </a:pPr>
            <a:endParaRPr lang="en-US" sz="1400" dirty="0">
              <a:solidFill>
                <a:srgbClr val="000000"/>
              </a:solidFill>
              <a:latin typeface="Rockwell" panose="02060603020205020403" pitchFamily="18" charset="77"/>
            </a:endParaRPr>
          </a:p>
          <a:p>
            <a:pPr>
              <a:lnSpc>
                <a:spcPct val="114000"/>
              </a:lnSpc>
            </a:pPr>
            <a:r>
              <a:rPr lang="en-US" i="1" dirty="0">
                <a:solidFill>
                  <a:srgbClr val="000000"/>
                </a:solidFill>
                <a:latin typeface="Rockwell" panose="02060603020205020403" pitchFamily="18" charset="77"/>
              </a:rPr>
              <a:t>- There is an approximately linear positive trend  between “TD013” and the target variable</a:t>
            </a:r>
          </a:p>
          <a:p>
            <a:pPr>
              <a:lnSpc>
                <a:spcPct val="114000"/>
              </a:lnSpc>
            </a:pPr>
            <a:r>
              <a:rPr lang="en-US" i="1" dirty="0">
                <a:solidFill>
                  <a:srgbClr val="000000"/>
                </a:solidFill>
                <a:latin typeface="Rockwell" panose="02060603020205020403" pitchFamily="18" charset="77"/>
              </a:rPr>
              <a:t>- “TD013” interacts with “AP004_12” frequently.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08099-9B46-504F-BF09-B569E7EEA403}"/>
              </a:ext>
            </a:extLst>
          </p:cNvPr>
          <p:cNvSpPr txBox="1"/>
          <p:nvPr/>
        </p:nvSpPr>
        <p:spPr>
          <a:xfrm>
            <a:off x="1352811" y="6237963"/>
            <a:ext cx="324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Dependence Plot for TD013</a:t>
            </a:r>
          </a:p>
        </p:txBody>
      </p:sp>
    </p:spTree>
    <p:extLst>
      <p:ext uri="{BB962C8B-B14F-4D97-AF65-F5344CB8AC3E}">
        <p14:creationId xmlns:p14="http://schemas.microsoft.com/office/powerpoint/2010/main" val="342479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08099-9B46-504F-BF09-B569E7EEA403}"/>
              </a:ext>
            </a:extLst>
          </p:cNvPr>
          <p:cNvSpPr txBox="1"/>
          <p:nvPr/>
        </p:nvSpPr>
        <p:spPr>
          <a:xfrm>
            <a:off x="71362" y="6324740"/>
            <a:ext cx="5354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Dependence Plot for CD123</a:t>
            </a:r>
          </a:p>
          <a:p>
            <a:pPr algn="ctr"/>
            <a:r>
              <a:rPr lang="en-US" sz="1600" b="1" dirty="0"/>
              <a:t>(Count of Distinct Outbound Calls in Past 3 months)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C8058-AA2C-8649-89F0-1867720B4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38" y="686336"/>
            <a:ext cx="3584795" cy="2492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217BD1-017D-AA4F-941E-9D6AC4705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360" y="686337"/>
            <a:ext cx="3584795" cy="2492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CCA706-D820-3C49-9B50-12F015F15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39" y="3857649"/>
            <a:ext cx="3584795" cy="2492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48B5FA-9448-A648-9320-F0E183BD0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61" y="3857649"/>
            <a:ext cx="3584795" cy="24921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3C11C2-D983-7E43-A481-621A2C70A779}"/>
              </a:ext>
            </a:extLst>
          </p:cNvPr>
          <p:cNvSpPr txBox="1"/>
          <p:nvPr/>
        </p:nvSpPr>
        <p:spPr>
          <a:xfrm>
            <a:off x="7321331" y="6299688"/>
            <a:ext cx="377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Dependence Plot for TD009 </a:t>
            </a:r>
          </a:p>
          <a:p>
            <a:pPr algn="ctr"/>
            <a:r>
              <a:rPr lang="en-US" sz="1600" b="1" dirty="0"/>
              <a:t>(Count of  Queries in past 3 months)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A14AC-502A-934D-93BC-85EFC5CB93D1}"/>
              </a:ext>
            </a:extLst>
          </p:cNvPr>
          <p:cNvSpPr txBox="1"/>
          <p:nvPr/>
        </p:nvSpPr>
        <p:spPr>
          <a:xfrm>
            <a:off x="7499810" y="3103235"/>
            <a:ext cx="2969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Dependence Plot for MB005</a:t>
            </a:r>
          </a:p>
          <a:p>
            <a:pPr algn="ctr"/>
            <a:r>
              <a:rPr lang="en-US" sz="1600" b="1" dirty="0"/>
              <a:t>(Years Phone is Active)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21192-C09D-B547-AB3E-767B1E16DFBE}"/>
              </a:ext>
            </a:extLst>
          </p:cNvPr>
          <p:cNvSpPr txBox="1"/>
          <p:nvPr/>
        </p:nvSpPr>
        <p:spPr>
          <a:xfrm>
            <a:off x="1197302" y="3103235"/>
            <a:ext cx="3109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Dependence Plot for AP003_4</a:t>
            </a:r>
          </a:p>
          <a:p>
            <a:pPr algn="ctr"/>
            <a:r>
              <a:rPr lang="en-US" sz="1600" b="1" dirty="0"/>
              <a:t>(Education Code Level 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D6F69-B6A7-8D40-8AB9-3BC19760FF0E}"/>
              </a:ext>
            </a:extLst>
          </p:cNvPr>
          <p:cNvSpPr txBox="1"/>
          <p:nvPr/>
        </p:nvSpPr>
        <p:spPr>
          <a:xfrm>
            <a:off x="187890" y="61932"/>
            <a:ext cx="161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…..continued</a:t>
            </a:r>
          </a:p>
        </p:txBody>
      </p:sp>
    </p:spTree>
    <p:extLst>
      <p:ext uri="{BB962C8B-B14F-4D97-AF65-F5344CB8AC3E}">
        <p14:creationId xmlns:p14="http://schemas.microsoft.com/office/powerpoint/2010/main" val="3115522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E0928-E47D-184E-9D90-A8AABC805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487" y="2109007"/>
            <a:ext cx="8271179" cy="474969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A325B6A-9B0A-7142-9F02-D3081FA46856}"/>
              </a:ext>
            </a:extLst>
          </p:cNvPr>
          <p:cNvSpPr/>
          <p:nvPr/>
        </p:nvSpPr>
        <p:spPr>
          <a:xfrm>
            <a:off x="256674" y="899359"/>
            <a:ext cx="397042" cy="397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29D10B-C5E3-7C4D-B775-7F29AA1326AF}"/>
              </a:ext>
            </a:extLst>
          </p:cNvPr>
          <p:cNvSpPr txBox="1"/>
          <p:nvPr/>
        </p:nvSpPr>
        <p:spPr>
          <a:xfrm>
            <a:off x="787758" y="925914"/>
            <a:ext cx="889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SHAP Multiple Variable Dependence Plots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6591EB-2541-F140-95D3-29A52AB5F7B6}"/>
              </a:ext>
            </a:extLst>
          </p:cNvPr>
          <p:cNvSpPr txBox="1"/>
          <p:nvPr/>
        </p:nvSpPr>
        <p:spPr>
          <a:xfrm>
            <a:off x="787759" y="1343620"/>
            <a:ext cx="110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top 6 variables, it shows the other top 6 variables it interacts with, and their impact on the loan default value.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246ACB-C672-7D41-9DC9-BEC4629B3B5F}"/>
              </a:ext>
            </a:extLst>
          </p:cNvPr>
          <p:cNvSpPr txBox="1"/>
          <p:nvPr/>
        </p:nvSpPr>
        <p:spPr>
          <a:xfrm>
            <a:off x="320515" y="215590"/>
            <a:ext cx="20594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SHAP</a:t>
            </a:r>
            <a:r>
              <a:rPr lang="en-US" sz="2400" b="1" dirty="0">
                <a:solidFill>
                  <a:schemeClr val="bg1"/>
                </a:solidFill>
              </a:rPr>
              <a:t> Values</a:t>
            </a:r>
          </a:p>
        </p:txBody>
      </p:sp>
    </p:spTree>
    <p:extLst>
      <p:ext uri="{BB962C8B-B14F-4D97-AF65-F5344CB8AC3E}">
        <p14:creationId xmlns:p14="http://schemas.microsoft.com/office/powerpoint/2010/main" val="151039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0579CA-E20F-5249-B893-DDEDDBC4FB1E}"/>
              </a:ext>
            </a:extLst>
          </p:cNvPr>
          <p:cNvSpPr/>
          <p:nvPr/>
        </p:nvSpPr>
        <p:spPr>
          <a:xfrm>
            <a:off x="256674" y="861496"/>
            <a:ext cx="397042" cy="397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45EC7-53BE-F442-A051-8E7056A1B202}"/>
              </a:ext>
            </a:extLst>
          </p:cNvPr>
          <p:cNvSpPr txBox="1"/>
          <p:nvPr/>
        </p:nvSpPr>
        <p:spPr>
          <a:xfrm>
            <a:off x="4709723" y="353571"/>
            <a:ext cx="529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Local Interpretability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01D347-4930-EA4F-9E62-C86B9B9F30E5}"/>
              </a:ext>
            </a:extLst>
          </p:cNvPr>
          <p:cNvSpPr/>
          <p:nvPr/>
        </p:nvSpPr>
        <p:spPr>
          <a:xfrm>
            <a:off x="787757" y="1163873"/>
            <a:ext cx="9759157" cy="79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 force plots help explain the predicted value for each observation.</a:t>
            </a:r>
          </a:p>
          <a:p>
            <a:pPr algn="just">
              <a:lnSpc>
                <a:spcPct val="150000"/>
              </a:lnSpc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C0145-A00C-3747-A627-C3D984EB61B7}"/>
              </a:ext>
            </a:extLst>
          </p:cNvPr>
          <p:cNvSpPr txBox="1"/>
          <p:nvPr/>
        </p:nvSpPr>
        <p:spPr>
          <a:xfrm>
            <a:off x="307989" y="102856"/>
            <a:ext cx="20594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SHAP</a:t>
            </a:r>
            <a:r>
              <a:rPr lang="en-US" sz="2400" b="1" dirty="0">
                <a:solidFill>
                  <a:schemeClr val="bg1"/>
                </a:solidFill>
              </a:rPr>
              <a:t>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D4E08-2E2F-1240-BF6A-0BB681FE0DF6}"/>
              </a:ext>
            </a:extLst>
          </p:cNvPr>
          <p:cNvSpPr txBox="1"/>
          <p:nvPr/>
        </p:nvSpPr>
        <p:spPr>
          <a:xfrm>
            <a:off x="804843" y="861496"/>
            <a:ext cx="529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Individual SHAP Value Plots / Force Plots</a:t>
            </a:r>
          </a:p>
        </p:txBody>
      </p:sp>
    </p:spTree>
    <p:extLst>
      <p:ext uri="{BB962C8B-B14F-4D97-AF65-F5344CB8AC3E}">
        <p14:creationId xmlns:p14="http://schemas.microsoft.com/office/powerpoint/2010/main" val="136249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0579CA-E20F-5249-B893-DDEDDBC4FB1E}"/>
              </a:ext>
            </a:extLst>
          </p:cNvPr>
          <p:cNvSpPr/>
          <p:nvPr/>
        </p:nvSpPr>
        <p:spPr>
          <a:xfrm>
            <a:off x="256674" y="861496"/>
            <a:ext cx="397042" cy="397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45EC7-53BE-F442-A051-8E7056A1B202}"/>
              </a:ext>
            </a:extLst>
          </p:cNvPr>
          <p:cNvSpPr txBox="1"/>
          <p:nvPr/>
        </p:nvSpPr>
        <p:spPr>
          <a:xfrm>
            <a:off x="4709723" y="353571"/>
            <a:ext cx="529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Local Interpretability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01D347-4930-EA4F-9E62-C86B9B9F30E5}"/>
              </a:ext>
            </a:extLst>
          </p:cNvPr>
          <p:cNvSpPr/>
          <p:nvPr/>
        </p:nvSpPr>
        <p:spPr>
          <a:xfrm>
            <a:off x="787757" y="1163873"/>
            <a:ext cx="9759157" cy="79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 force plots help explain the predicted value for each observation.</a:t>
            </a:r>
          </a:p>
          <a:p>
            <a:pPr algn="just">
              <a:lnSpc>
                <a:spcPct val="150000"/>
              </a:lnSpc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C0145-A00C-3747-A627-C3D984EB61B7}"/>
              </a:ext>
            </a:extLst>
          </p:cNvPr>
          <p:cNvSpPr txBox="1"/>
          <p:nvPr/>
        </p:nvSpPr>
        <p:spPr>
          <a:xfrm>
            <a:off x="307989" y="102856"/>
            <a:ext cx="20594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SHAP</a:t>
            </a:r>
            <a:r>
              <a:rPr lang="en-US" sz="2400" b="1" dirty="0">
                <a:solidFill>
                  <a:schemeClr val="bg1"/>
                </a:solidFill>
              </a:rPr>
              <a:t>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D4E08-2E2F-1240-BF6A-0BB681FE0DF6}"/>
              </a:ext>
            </a:extLst>
          </p:cNvPr>
          <p:cNvSpPr txBox="1"/>
          <p:nvPr/>
        </p:nvSpPr>
        <p:spPr>
          <a:xfrm>
            <a:off x="804843" y="861496"/>
            <a:ext cx="529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Individual SHAP Value Plots / Force Plots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A7C600-BA95-C844-8A4F-5EC382DF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09" y="2098964"/>
            <a:ext cx="9512034" cy="1448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B0E8ED-6B34-1341-AA99-6432178B2DF9}"/>
              </a:ext>
            </a:extLst>
          </p:cNvPr>
          <p:cNvSpPr txBox="1"/>
          <p:nvPr/>
        </p:nvSpPr>
        <p:spPr>
          <a:xfrm>
            <a:off x="9195041" y="1530316"/>
            <a:ext cx="293432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Red</a:t>
            </a:r>
            <a:r>
              <a:rPr lang="en-US" sz="1400" dirty="0"/>
              <a:t> = Positive Impact, push right</a:t>
            </a:r>
          </a:p>
          <a:p>
            <a:r>
              <a:rPr lang="en-US" sz="1400" b="1" dirty="0">
                <a:solidFill>
                  <a:srgbClr val="0A00FF"/>
                </a:solidFill>
              </a:rPr>
              <a:t>Blue</a:t>
            </a:r>
            <a:r>
              <a:rPr lang="en-US" sz="1400" dirty="0"/>
              <a:t> = Negative Impact, push left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4FA8F4-89D8-2246-84F3-64F95E3DD265}"/>
              </a:ext>
            </a:extLst>
          </p:cNvPr>
          <p:cNvSpPr txBox="1"/>
          <p:nvPr/>
        </p:nvSpPr>
        <p:spPr>
          <a:xfrm>
            <a:off x="245359" y="1799371"/>
            <a:ext cx="341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Force Plot for Observation 1</a:t>
            </a:r>
          </a:p>
        </p:txBody>
      </p:sp>
    </p:spTree>
    <p:extLst>
      <p:ext uri="{BB962C8B-B14F-4D97-AF65-F5344CB8AC3E}">
        <p14:creationId xmlns:p14="http://schemas.microsoft.com/office/powerpoint/2010/main" val="3580475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0579CA-E20F-5249-B893-DDEDDBC4FB1E}"/>
              </a:ext>
            </a:extLst>
          </p:cNvPr>
          <p:cNvSpPr/>
          <p:nvPr/>
        </p:nvSpPr>
        <p:spPr>
          <a:xfrm>
            <a:off x="256674" y="861496"/>
            <a:ext cx="397042" cy="397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45EC7-53BE-F442-A051-8E7056A1B202}"/>
              </a:ext>
            </a:extLst>
          </p:cNvPr>
          <p:cNvSpPr txBox="1"/>
          <p:nvPr/>
        </p:nvSpPr>
        <p:spPr>
          <a:xfrm>
            <a:off x="4709723" y="353571"/>
            <a:ext cx="529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Local Interpretability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01D347-4930-EA4F-9E62-C86B9B9F30E5}"/>
              </a:ext>
            </a:extLst>
          </p:cNvPr>
          <p:cNvSpPr/>
          <p:nvPr/>
        </p:nvSpPr>
        <p:spPr>
          <a:xfrm>
            <a:off x="787757" y="1163873"/>
            <a:ext cx="9759157" cy="79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 force plots help explain the predicted value for each observation.</a:t>
            </a:r>
          </a:p>
          <a:p>
            <a:pPr algn="just">
              <a:lnSpc>
                <a:spcPct val="150000"/>
              </a:lnSpc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C0145-A00C-3747-A627-C3D984EB61B7}"/>
              </a:ext>
            </a:extLst>
          </p:cNvPr>
          <p:cNvSpPr txBox="1"/>
          <p:nvPr/>
        </p:nvSpPr>
        <p:spPr>
          <a:xfrm>
            <a:off x="307989" y="102856"/>
            <a:ext cx="20594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SHAP</a:t>
            </a:r>
            <a:r>
              <a:rPr lang="en-US" sz="2400" b="1" dirty="0">
                <a:solidFill>
                  <a:schemeClr val="bg1"/>
                </a:solidFill>
              </a:rPr>
              <a:t>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D4E08-2E2F-1240-BF6A-0BB681FE0DF6}"/>
              </a:ext>
            </a:extLst>
          </p:cNvPr>
          <p:cNvSpPr txBox="1"/>
          <p:nvPr/>
        </p:nvSpPr>
        <p:spPr>
          <a:xfrm>
            <a:off x="804843" y="861496"/>
            <a:ext cx="529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Individual SHAP Value Plots / Force Plots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A7C600-BA95-C844-8A4F-5EC382DF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09" y="2098964"/>
            <a:ext cx="9512034" cy="1448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8E42A-D917-7E42-BA07-2EE00130AD84}"/>
              </a:ext>
            </a:extLst>
          </p:cNvPr>
          <p:cNvSpPr txBox="1"/>
          <p:nvPr/>
        </p:nvSpPr>
        <p:spPr>
          <a:xfrm>
            <a:off x="256674" y="3677699"/>
            <a:ext cx="11705682" cy="3122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sz="1600" b="1" i="1" dirty="0"/>
              <a:t>Business Insights:</a:t>
            </a:r>
          </a:p>
          <a:p>
            <a:pPr algn="just">
              <a:lnSpc>
                <a:spcPct val="114000"/>
              </a:lnSpc>
            </a:pPr>
            <a:endParaRPr lang="en-US" sz="1100" b="1" dirty="0"/>
          </a:p>
          <a:p>
            <a:pPr algn="just">
              <a:lnSpc>
                <a:spcPct val="114000"/>
              </a:lnSpc>
            </a:pPr>
            <a:r>
              <a:rPr lang="en-US" sz="1600" b="1" dirty="0"/>
              <a:t>Output value: </a:t>
            </a:r>
            <a:r>
              <a:rPr lang="en-US" sz="1600" dirty="0"/>
              <a:t> This is the prediction for that observation, which here is 0.15, lower than the mean of 0.19</a:t>
            </a:r>
          </a:p>
          <a:p>
            <a:pPr algn="just">
              <a:lnSpc>
                <a:spcPct val="114000"/>
              </a:lnSpc>
            </a:pPr>
            <a:endParaRPr lang="en-US" sz="1000" dirty="0"/>
          </a:p>
          <a:p>
            <a:pPr algn="just">
              <a:lnSpc>
                <a:spcPct val="114000"/>
              </a:lnSpc>
            </a:pPr>
            <a:r>
              <a:rPr lang="en-US" sz="1600" b="1" dirty="0"/>
              <a:t>Base value:</a:t>
            </a:r>
            <a:r>
              <a:rPr lang="en-US" sz="1600" dirty="0"/>
              <a:t> The value that would be predicted if we did not know any features for the current output</a:t>
            </a:r>
          </a:p>
          <a:p>
            <a:pPr algn="just">
              <a:lnSpc>
                <a:spcPct val="114000"/>
              </a:lnSpc>
            </a:pPr>
            <a:endParaRPr lang="en-US" sz="1000" dirty="0"/>
          </a:p>
          <a:p>
            <a:pPr algn="just">
              <a:lnSpc>
                <a:spcPct val="114000"/>
              </a:lnSpc>
            </a:pPr>
            <a:r>
              <a:rPr lang="en-US" sz="1600" b="1" dirty="0"/>
              <a:t>TD013 or Count of Queries in the past 6 months:</a:t>
            </a:r>
            <a:r>
              <a:rPr lang="en-US" sz="1600" dirty="0"/>
              <a:t> Negative impact. Value is 2 which is lower than the average value 6.81. </a:t>
            </a:r>
          </a:p>
          <a:p>
            <a:pPr algn="just">
              <a:lnSpc>
                <a:spcPct val="114000"/>
              </a:lnSpc>
            </a:pPr>
            <a:r>
              <a:rPr lang="en-US" sz="1600" dirty="0"/>
              <a:t>A low value results in a less likely loan default, this value is low here, it pushes towards a less likely loan default, to the left.</a:t>
            </a:r>
          </a:p>
          <a:p>
            <a:pPr algn="just">
              <a:lnSpc>
                <a:spcPct val="114000"/>
              </a:lnSpc>
            </a:pPr>
            <a:endParaRPr lang="en-US" sz="1000" dirty="0"/>
          </a:p>
          <a:p>
            <a:pPr algn="just">
              <a:lnSpc>
                <a:spcPct val="114000"/>
              </a:lnSpc>
            </a:pPr>
            <a:r>
              <a:rPr lang="en-US" sz="1600" b="1" dirty="0"/>
              <a:t>CD123 or Count of Distinct Outbound call in past 3 months:</a:t>
            </a:r>
            <a:r>
              <a:rPr lang="en-US" sz="1600" dirty="0"/>
              <a:t> Positive impact. Value is 32 which is lower than its average of 121.59, A low value results in a more likely loan default, this value is low here, it pushes towards a more likely loan default, to the right.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0E8ED-6B34-1341-AA99-6432178B2DF9}"/>
              </a:ext>
            </a:extLst>
          </p:cNvPr>
          <p:cNvSpPr txBox="1"/>
          <p:nvPr/>
        </p:nvSpPr>
        <p:spPr>
          <a:xfrm>
            <a:off x="9195041" y="1530316"/>
            <a:ext cx="293432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Red</a:t>
            </a:r>
            <a:r>
              <a:rPr lang="en-US" sz="1400" dirty="0"/>
              <a:t> = Positive Impact, push right</a:t>
            </a:r>
          </a:p>
          <a:p>
            <a:r>
              <a:rPr lang="en-US" sz="1400" b="1" dirty="0">
                <a:solidFill>
                  <a:srgbClr val="0A00FF"/>
                </a:solidFill>
              </a:rPr>
              <a:t>Blue</a:t>
            </a:r>
            <a:r>
              <a:rPr lang="en-US" sz="1400" dirty="0"/>
              <a:t> = Negative Impact, push left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4FA8F4-89D8-2246-84F3-64F95E3DD265}"/>
              </a:ext>
            </a:extLst>
          </p:cNvPr>
          <p:cNvSpPr txBox="1"/>
          <p:nvPr/>
        </p:nvSpPr>
        <p:spPr>
          <a:xfrm>
            <a:off x="245359" y="1799371"/>
            <a:ext cx="341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Force Plot for Observation 1</a:t>
            </a:r>
          </a:p>
        </p:txBody>
      </p:sp>
    </p:spTree>
    <p:extLst>
      <p:ext uri="{BB962C8B-B14F-4D97-AF65-F5344CB8AC3E}">
        <p14:creationId xmlns:p14="http://schemas.microsoft.com/office/powerpoint/2010/main" val="53434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3AA5C0-2CA0-CD49-8B6C-0212B72AFA3F}"/>
              </a:ext>
            </a:extLst>
          </p:cNvPr>
          <p:cNvSpPr txBox="1"/>
          <p:nvPr/>
        </p:nvSpPr>
        <p:spPr>
          <a:xfrm>
            <a:off x="540547" y="1171500"/>
            <a:ext cx="6218598" cy="1299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5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LOAN DEFAULT</a:t>
            </a:r>
          </a:p>
          <a:p>
            <a:pPr algn="ctr">
              <a:lnSpc>
                <a:spcPct val="135000"/>
              </a:lnSpc>
            </a:pPr>
            <a:r>
              <a:rPr lang="en-US" dirty="0"/>
              <a:t>Loan default occurs when a borrower fails to pay back a debt according to the initial arrangement.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2B728-750B-D04F-BA40-6180BC876FF4}"/>
              </a:ext>
            </a:extLst>
          </p:cNvPr>
          <p:cNvSpPr txBox="1"/>
          <p:nvPr/>
        </p:nvSpPr>
        <p:spPr>
          <a:xfrm>
            <a:off x="308810" y="223934"/>
            <a:ext cx="134219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4B93-CBCA-1B44-A845-BB78AEBD5696}"/>
              </a:ext>
            </a:extLst>
          </p:cNvPr>
          <p:cNvSpPr txBox="1"/>
          <p:nvPr/>
        </p:nvSpPr>
        <p:spPr>
          <a:xfrm>
            <a:off x="266700" y="2984200"/>
            <a:ext cx="7030359" cy="320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5000"/>
              </a:lnSpc>
            </a:pPr>
            <a:r>
              <a:rPr lang="en-US" sz="2000" b="1" dirty="0"/>
              <a:t>Predict which loan holders will likely default</a:t>
            </a:r>
          </a:p>
          <a:p>
            <a:pPr algn="ctr">
              <a:lnSpc>
                <a:spcPct val="135000"/>
              </a:lnSpc>
            </a:pPr>
            <a:r>
              <a:rPr lang="en-US" sz="2000" b="1" dirty="0"/>
              <a:t>0 = No Default    1 = Default</a:t>
            </a:r>
          </a:p>
          <a:p>
            <a:pPr algn="ctr">
              <a:lnSpc>
                <a:spcPct val="135000"/>
              </a:lnSpc>
            </a:pPr>
            <a:endParaRPr lang="en-US" sz="2000" dirty="0"/>
          </a:p>
          <a:p>
            <a:pPr algn="ctr">
              <a:lnSpc>
                <a:spcPct val="135000"/>
              </a:lnSpc>
            </a:pPr>
            <a:r>
              <a:rPr lang="en-US" sz="1600" i="1" dirty="0"/>
              <a:t>Which techniques to use? </a:t>
            </a:r>
          </a:p>
          <a:p>
            <a:pPr algn="ctr">
              <a:lnSpc>
                <a:spcPct val="135000"/>
              </a:lnSpc>
            </a:pPr>
            <a:r>
              <a:rPr lang="en-US" sz="1600" i="1" dirty="0"/>
              <a:t>Which packages to use? </a:t>
            </a:r>
          </a:p>
          <a:p>
            <a:pPr algn="ctr">
              <a:lnSpc>
                <a:spcPct val="135000"/>
              </a:lnSpc>
            </a:pPr>
            <a:r>
              <a:rPr lang="en-US" sz="1600" i="1" dirty="0"/>
              <a:t>How to convey the results?</a:t>
            </a:r>
          </a:p>
          <a:p>
            <a:pPr algn="ctr">
              <a:lnSpc>
                <a:spcPct val="135000"/>
              </a:lnSpc>
            </a:pPr>
            <a:r>
              <a:rPr lang="en-US" sz="2000" i="1" dirty="0"/>
              <a:t>How to justify whether to provide a loan or not?</a:t>
            </a:r>
          </a:p>
          <a:p>
            <a:pPr algn="ctr">
              <a:lnSpc>
                <a:spcPct val="135000"/>
              </a:lnSpc>
            </a:pPr>
            <a:r>
              <a:rPr lang="en-US" sz="2000" i="1" dirty="0"/>
              <a:t>How to analytically decode if a person is likely to default?</a:t>
            </a:r>
          </a:p>
        </p:txBody>
      </p:sp>
      <p:pic>
        <p:nvPicPr>
          <p:cNvPr id="2" name="Picture 2" descr="1 Million Student Loan Defaults in 12 Months | IonTuition">
            <a:extLst>
              <a:ext uri="{FF2B5EF4-FFF2-40B4-BE49-F238E27FC236}">
                <a16:creationId xmlns:a16="http://schemas.microsoft.com/office/drawing/2014/main" id="{B22A8FB0-3634-3544-A9C8-37F5A088D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901" y="1394130"/>
            <a:ext cx="4999610" cy="312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2932DB-3078-0E45-BB0C-2973B1065522}"/>
              </a:ext>
            </a:extLst>
          </p:cNvPr>
          <p:cNvSpPr txBox="1"/>
          <p:nvPr/>
        </p:nvSpPr>
        <p:spPr>
          <a:xfrm>
            <a:off x="7851689" y="5306978"/>
            <a:ext cx="4073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Around $20 billion defaults only in student loans in 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3890F5-6D26-FC49-A6BA-992AF42BA8CA}"/>
              </a:ext>
            </a:extLst>
          </p:cNvPr>
          <p:cNvSpPr/>
          <p:nvPr/>
        </p:nvSpPr>
        <p:spPr>
          <a:xfrm>
            <a:off x="7851689" y="5306978"/>
            <a:ext cx="3973727" cy="830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85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D6F69-B6A7-8D40-8AB9-3BC19760FF0E}"/>
              </a:ext>
            </a:extLst>
          </p:cNvPr>
          <p:cNvSpPr txBox="1"/>
          <p:nvPr/>
        </p:nvSpPr>
        <p:spPr>
          <a:xfrm>
            <a:off x="187890" y="61932"/>
            <a:ext cx="161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…..continued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34A01-C6C9-834C-A123-7899BD40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860905"/>
            <a:ext cx="10655300" cy="167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B4A10-FBC0-274F-8631-33FA5E97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38" y="2955886"/>
            <a:ext cx="985520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95513B-9FE5-E744-BF7D-93012C541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238" y="5043565"/>
            <a:ext cx="10312400" cy="167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D0B54-85F3-1549-855A-62951B3E69B5}"/>
              </a:ext>
            </a:extLst>
          </p:cNvPr>
          <p:cNvSpPr txBox="1"/>
          <p:nvPr/>
        </p:nvSpPr>
        <p:spPr>
          <a:xfrm>
            <a:off x="288099" y="742521"/>
            <a:ext cx="341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Force Plot  for Observation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1495ED-B5BE-FA44-8207-F557312FF5AC}"/>
              </a:ext>
            </a:extLst>
          </p:cNvPr>
          <p:cNvSpPr txBox="1"/>
          <p:nvPr/>
        </p:nvSpPr>
        <p:spPr>
          <a:xfrm>
            <a:off x="288099" y="2586796"/>
            <a:ext cx="341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Force Plot  for Observation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CEBBC7-2857-CD4E-ACF7-074A399D52C6}"/>
              </a:ext>
            </a:extLst>
          </p:cNvPr>
          <p:cNvSpPr txBox="1"/>
          <p:nvPr/>
        </p:nvSpPr>
        <p:spPr>
          <a:xfrm>
            <a:off x="288099" y="4627242"/>
            <a:ext cx="341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Force Plot  for Observation 4</a:t>
            </a:r>
          </a:p>
        </p:txBody>
      </p:sp>
    </p:spTree>
    <p:extLst>
      <p:ext uri="{BB962C8B-B14F-4D97-AF65-F5344CB8AC3E}">
        <p14:creationId xmlns:p14="http://schemas.microsoft.com/office/powerpoint/2010/main" val="2646852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C2B728-750B-D04F-BA40-6180BC876FF4}"/>
              </a:ext>
            </a:extLst>
          </p:cNvPr>
          <p:cNvSpPr txBox="1"/>
          <p:nvPr/>
        </p:nvSpPr>
        <p:spPr>
          <a:xfrm>
            <a:off x="296283" y="277375"/>
            <a:ext cx="191351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D7172B-79BF-5B4F-B3A8-3DC7B3101977}"/>
              </a:ext>
            </a:extLst>
          </p:cNvPr>
          <p:cNvSpPr txBox="1"/>
          <p:nvPr/>
        </p:nvSpPr>
        <p:spPr>
          <a:xfrm>
            <a:off x="296282" y="1115728"/>
            <a:ext cx="11553340" cy="4225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dirty="0"/>
              <a:t>SHAP Values are a very important methodology to understand and explain the variables which result a certain prediction value in a random forest model.</a:t>
            </a:r>
            <a:endParaRPr lang="en-US" sz="1100" dirty="0"/>
          </a:p>
          <a:p>
            <a:pPr algn="just">
              <a:lnSpc>
                <a:spcPct val="150000"/>
              </a:lnSpc>
            </a:pPr>
            <a:endParaRPr lang="en-US" b="1" dirty="0"/>
          </a:p>
          <a:p>
            <a:pPr algn="just">
              <a:lnSpc>
                <a:spcPct val="150000"/>
              </a:lnSpc>
            </a:pPr>
            <a:r>
              <a:rPr lang="en-US" b="1" dirty="0"/>
              <a:t>Three benefits: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1.  Global interpretability </a:t>
            </a:r>
            <a:r>
              <a:rPr lang="en-US" dirty="0"/>
              <a:t>— the collective SHAP values can show how much each predictor contributes, positively or negatively, to the target variable. 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2.  Local interpretability </a:t>
            </a:r>
            <a:r>
              <a:rPr lang="en-US" dirty="0"/>
              <a:t>— each observation gets its own set of SHAP values. We can explain why a case receives its prediction and the contributions of the predictors. 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3.</a:t>
            </a:r>
            <a:r>
              <a:rPr lang="en-US" dirty="0"/>
              <a:t> The SHAP values can be calculated for </a:t>
            </a:r>
            <a:r>
              <a:rPr lang="en-US" b="1" dirty="0"/>
              <a:t>any tree-based model</a:t>
            </a:r>
            <a:r>
              <a:rPr lang="en-US" dirty="0"/>
              <a:t>, while other methods use linear regression or logistic regression models as the surrogate models.</a:t>
            </a:r>
            <a:endParaRPr lang="en-US" sz="1100" dirty="0"/>
          </a:p>
          <a:p>
            <a:pPr>
              <a:lnSpc>
                <a:spcPct val="114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7111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45EC7-53BE-F442-A051-8E7056A1B202}"/>
              </a:ext>
            </a:extLst>
          </p:cNvPr>
          <p:cNvSpPr txBox="1"/>
          <p:nvPr/>
        </p:nvSpPr>
        <p:spPr>
          <a:xfrm>
            <a:off x="282938" y="777819"/>
            <a:ext cx="6067386" cy="19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LIME  Model</a:t>
            </a:r>
          </a:p>
          <a:p>
            <a:pPr algn="just">
              <a:lnSpc>
                <a:spcPct val="114000"/>
              </a:lnSpc>
            </a:pPr>
            <a:r>
              <a:rPr lang="en-US" dirty="0"/>
              <a:t>LIME (Local Interpretable Model-agnostic Explanations) builds sparse linear models around an individual prediction in its local vicinity. This is documented in Lundberg and Lee (2016) that LIME is actually a subset of SHAP but lacks the same properties.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16AD7-40D2-AF45-A8D9-8D351A0DE689}"/>
              </a:ext>
            </a:extLst>
          </p:cNvPr>
          <p:cNvSpPr txBox="1"/>
          <p:nvPr/>
        </p:nvSpPr>
        <p:spPr>
          <a:xfrm>
            <a:off x="320516" y="102856"/>
            <a:ext cx="442684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FUTURE CONSIDERATIONS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5AA44-81DA-3C4E-9416-F42A6D662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94391"/>
            <a:ext cx="5756933" cy="3217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2DC1F7-3AC3-3F44-AA19-EE1E848C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749" y="600447"/>
            <a:ext cx="5295320" cy="2772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5F2E69-CCAA-CA4F-8149-B8BE97EB4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604" y="2701038"/>
            <a:ext cx="3416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23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45EC7-53BE-F442-A051-8E7056A1B202}"/>
              </a:ext>
            </a:extLst>
          </p:cNvPr>
          <p:cNvSpPr txBox="1"/>
          <p:nvPr/>
        </p:nvSpPr>
        <p:spPr>
          <a:xfrm>
            <a:off x="320516" y="727715"/>
            <a:ext cx="606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Feature Importance 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16AD7-40D2-AF45-A8D9-8D351A0DE689}"/>
              </a:ext>
            </a:extLst>
          </p:cNvPr>
          <p:cNvSpPr txBox="1"/>
          <p:nvPr/>
        </p:nvSpPr>
        <p:spPr>
          <a:xfrm>
            <a:off x="320516" y="102856"/>
            <a:ext cx="4426848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FUTURE CONSIDERATIONS</a:t>
            </a:r>
          </a:p>
        </p:txBody>
      </p:sp>
      <p:pic>
        <p:nvPicPr>
          <p:cNvPr id="11266" name="Picture 2" descr="Heatmap">
            <a:extLst>
              <a:ext uri="{FF2B5EF4-FFF2-40B4-BE49-F238E27FC236}">
                <a16:creationId xmlns:a16="http://schemas.microsoft.com/office/drawing/2014/main" id="{A6218ABC-AEB9-6144-8B05-8B88398BA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128" y="881644"/>
            <a:ext cx="5869460" cy="293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orrelation">
            <a:extLst>
              <a:ext uri="{FF2B5EF4-FFF2-40B4-BE49-F238E27FC236}">
                <a16:creationId xmlns:a16="http://schemas.microsoft.com/office/drawing/2014/main" id="{2D35897E-1F90-A54D-B098-F1AE4FD8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7" r="21189"/>
          <a:stretch/>
        </p:blipFill>
        <p:spPr bwMode="auto">
          <a:xfrm>
            <a:off x="270412" y="1653436"/>
            <a:ext cx="5498928" cy="468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CE Plot">
            <a:extLst>
              <a:ext uri="{FF2B5EF4-FFF2-40B4-BE49-F238E27FC236}">
                <a16:creationId xmlns:a16="http://schemas.microsoft.com/office/drawing/2014/main" id="{033591A9-72FB-6E4C-9A8B-CBFB2C23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607" y="3792367"/>
            <a:ext cx="5799550" cy="289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3AAA7-43F8-7840-95EB-8ABBE91FE935}"/>
              </a:ext>
            </a:extLst>
          </p:cNvPr>
          <p:cNvSpPr txBox="1"/>
          <p:nvPr/>
        </p:nvSpPr>
        <p:spPr>
          <a:xfrm>
            <a:off x="320515" y="215590"/>
            <a:ext cx="206433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SHAP</a:t>
            </a:r>
            <a:r>
              <a:rPr lang="en-US" sz="2400" b="1" dirty="0">
                <a:solidFill>
                  <a:schemeClr val="bg1"/>
                </a:solidFill>
              </a:rPr>
              <a:t>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F85F6-8FB0-A549-AE14-6EB25DFE6C0A}"/>
              </a:ext>
            </a:extLst>
          </p:cNvPr>
          <p:cNvSpPr txBox="1"/>
          <p:nvPr/>
        </p:nvSpPr>
        <p:spPr>
          <a:xfrm>
            <a:off x="195255" y="792714"/>
            <a:ext cx="7382991" cy="6072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/>
              <a:t>SHAP Values (an acronym from </a:t>
            </a:r>
            <a:r>
              <a:rPr lang="en-US" sz="1600" b="1" dirty="0" err="1"/>
              <a:t>SHapley</a:t>
            </a:r>
            <a:r>
              <a:rPr lang="en-US" sz="1600" b="1" dirty="0"/>
              <a:t> Additive </a:t>
            </a:r>
            <a:r>
              <a:rPr lang="en-US" sz="1600" b="1" dirty="0" err="1"/>
              <a:t>exPlanations</a:t>
            </a:r>
            <a:r>
              <a:rPr lang="en-US" sz="1600" b="1" dirty="0"/>
              <a:t>) break down a prediction to show the impact of each feature on the prediction</a:t>
            </a:r>
            <a:r>
              <a:rPr lang="en-US" sz="1600" dirty="0"/>
              <a:t>. It is a method to explain individual predictions. SHAP is based on the game theoretically optimal Shapley Values. </a:t>
            </a:r>
          </a:p>
          <a:p>
            <a:pPr algn="just">
              <a:lnSpc>
                <a:spcPct val="150000"/>
              </a:lnSpc>
            </a:pPr>
            <a:endParaRPr lang="en-US" sz="1050" dirty="0"/>
          </a:p>
          <a:p>
            <a:pPr algn="just">
              <a:lnSpc>
                <a:spcPct val="150000"/>
              </a:lnSpc>
            </a:pPr>
            <a:r>
              <a:rPr lang="en-US" sz="1600" b="1" dirty="0"/>
              <a:t>Use case:</a:t>
            </a:r>
            <a:r>
              <a:rPr lang="en-US" sz="1600" dirty="0"/>
              <a:t> A model says a bank shouldn't loan someone money, and the bank is legally required to explain the basis for each loan rejection.</a:t>
            </a:r>
          </a:p>
          <a:p>
            <a:pPr algn="just">
              <a:lnSpc>
                <a:spcPct val="150000"/>
              </a:lnSpc>
            </a:pPr>
            <a:endParaRPr lang="en-US" sz="1050" dirty="0"/>
          </a:p>
          <a:p>
            <a:pPr algn="just">
              <a:lnSpc>
                <a:spcPct val="150000"/>
              </a:lnSpc>
            </a:pPr>
            <a:r>
              <a:rPr lang="en-US" sz="1600" b="1" dirty="0"/>
              <a:t>Three benefits:</a:t>
            </a:r>
          </a:p>
          <a:p>
            <a:pPr algn="just">
              <a:lnSpc>
                <a:spcPct val="150000"/>
              </a:lnSpc>
            </a:pPr>
            <a:r>
              <a:rPr lang="en-US" sz="1600" b="1" dirty="0"/>
              <a:t>1.  Global interpretability </a:t>
            </a:r>
            <a:r>
              <a:rPr lang="en-US" sz="1600" dirty="0"/>
              <a:t>— the collective SHAP values can show how much each predictor contributes, positively or negatively, to the target variable. </a:t>
            </a:r>
          </a:p>
          <a:p>
            <a:pPr algn="just">
              <a:lnSpc>
                <a:spcPct val="150000"/>
              </a:lnSpc>
            </a:pPr>
            <a:r>
              <a:rPr lang="en-US" sz="1600" b="1" dirty="0"/>
              <a:t>2.  Local interpretability </a:t>
            </a:r>
            <a:r>
              <a:rPr lang="en-US" sz="1600" dirty="0"/>
              <a:t>— each observation gets its own set of SHAP values. We can explain why a case receives its prediction and the contributions of the predictors. </a:t>
            </a:r>
          </a:p>
          <a:p>
            <a:pPr algn="just">
              <a:lnSpc>
                <a:spcPct val="150000"/>
              </a:lnSpc>
            </a:pPr>
            <a:r>
              <a:rPr lang="en-US" sz="1600" b="1" dirty="0"/>
              <a:t>3.</a:t>
            </a:r>
            <a:r>
              <a:rPr lang="en-US" sz="1600" dirty="0"/>
              <a:t> The SHAP values can be calculated for </a:t>
            </a:r>
            <a:r>
              <a:rPr lang="en-US" sz="1600" b="1" dirty="0"/>
              <a:t>any tree-based model</a:t>
            </a:r>
            <a:r>
              <a:rPr lang="en-US" sz="1600" dirty="0"/>
              <a:t>, while other methods use linear regression or logistic regression models as the surrogate models.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C5A8CA2A-7DB1-EB44-8CD0-7091C1E8F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929" y="730085"/>
            <a:ext cx="4400414" cy="24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EA5FC89E-07F2-0F4C-AB83-B1B1F15F6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70" y="3663863"/>
            <a:ext cx="4672382" cy="314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06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3AA5C0-2CA0-CD49-8B6C-0212B72AFA3F}"/>
              </a:ext>
            </a:extLst>
          </p:cNvPr>
          <p:cNvSpPr txBox="1"/>
          <p:nvPr/>
        </p:nvSpPr>
        <p:spPr>
          <a:xfrm>
            <a:off x="308809" y="1082735"/>
            <a:ext cx="8303850" cy="541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5000"/>
              </a:lnSpc>
            </a:pPr>
            <a:r>
              <a:rPr lang="en-US" b="1" dirty="0"/>
              <a:t>1.  Feature Engineering</a:t>
            </a:r>
          </a:p>
          <a:p>
            <a:pPr marL="285750" indent="-285750" algn="just">
              <a:lnSpc>
                <a:spcPct val="135000"/>
              </a:lnSpc>
              <a:buFontTx/>
              <a:buChar char="-"/>
            </a:pPr>
            <a:r>
              <a:rPr lang="en-US" dirty="0"/>
              <a:t>Convert Date/Time columns</a:t>
            </a:r>
          </a:p>
          <a:p>
            <a:pPr marL="285750" indent="-285750" algn="just">
              <a:lnSpc>
                <a:spcPct val="135000"/>
              </a:lnSpc>
              <a:buFontTx/>
              <a:buChar char="-"/>
            </a:pPr>
            <a:r>
              <a:rPr lang="en-US" dirty="0"/>
              <a:t>Education Code, Gender, City, </a:t>
            </a:r>
            <a:r>
              <a:rPr lang="en-US" dirty="0" err="1"/>
              <a:t>etc</a:t>
            </a:r>
            <a:r>
              <a:rPr lang="en-US" dirty="0"/>
              <a:t> converted to </a:t>
            </a:r>
            <a:r>
              <a:rPr lang="en-US" dirty="0" err="1"/>
              <a:t>objecttype</a:t>
            </a:r>
            <a:endParaRPr lang="en-US" dirty="0"/>
          </a:p>
          <a:p>
            <a:pPr marL="285750" indent="-285750" algn="just">
              <a:lnSpc>
                <a:spcPct val="135000"/>
              </a:lnSpc>
              <a:buFontTx/>
              <a:buChar char="-"/>
            </a:pPr>
            <a:r>
              <a:rPr lang="en-US" dirty="0"/>
              <a:t>Drop empty value variables and constants</a:t>
            </a:r>
          </a:p>
          <a:p>
            <a:pPr marL="285750" indent="-285750" algn="just">
              <a:lnSpc>
                <a:spcPct val="135000"/>
              </a:lnSpc>
              <a:buFontTx/>
              <a:buChar char="-"/>
            </a:pPr>
            <a:r>
              <a:rPr lang="en-US" dirty="0"/>
              <a:t>Bin the Loan Amount column</a:t>
            </a:r>
          </a:p>
          <a:p>
            <a:pPr algn="just">
              <a:lnSpc>
                <a:spcPct val="135000"/>
              </a:lnSpc>
            </a:pPr>
            <a:endParaRPr lang="en-US" sz="1400" dirty="0"/>
          </a:p>
          <a:p>
            <a:pPr algn="just">
              <a:lnSpc>
                <a:spcPct val="135000"/>
              </a:lnSpc>
            </a:pPr>
            <a:r>
              <a:rPr lang="en-US" b="1" dirty="0"/>
              <a:t>2.  Missing values</a:t>
            </a:r>
          </a:p>
          <a:p>
            <a:pPr marL="285750" indent="-285750" algn="just">
              <a:lnSpc>
                <a:spcPct val="135000"/>
              </a:lnSpc>
              <a:buFontTx/>
              <a:buChar char="-"/>
            </a:pPr>
            <a:r>
              <a:rPr lang="en-US" dirty="0"/>
              <a:t>Convert mis-represented NA’s such as -99, -999, </a:t>
            </a:r>
            <a:r>
              <a:rPr lang="en-US" dirty="0" err="1"/>
              <a:t>etc</a:t>
            </a:r>
            <a:r>
              <a:rPr lang="en-US" dirty="0"/>
              <a:t> to </a:t>
            </a:r>
            <a:r>
              <a:rPr lang="en-US" dirty="0" err="1"/>
              <a:t>np.nan</a:t>
            </a:r>
            <a:endParaRPr lang="en-US" dirty="0"/>
          </a:p>
          <a:p>
            <a:pPr marL="285750" indent="-285750" algn="just">
              <a:lnSpc>
                <a:spcPct val="135000"/>
              </a:lnSpc>
              <a:buFontTx/>
              <a:buChar char="-"/>
            </a:pPr>
            <a:r>
              <a:rPr lang="en-US" dirty="0"/>
              <a:t>Use Smart Iterative Imputer to fill with median</a:t>
            </a:r>
          </a:p>
          <a:p>
            <a:pPr marL="285750" indent="-285750" algn="just">
              <a:lnSpc>
                <a:spcPct val="135000"/>
              </a:lnSpc>
              <a:buFontTx/>
              <a:buChar char="-"/>
            </a:pPr>
            <a:endParaRPr lang="en-US" sz="1400" dirty="0"/>
          </a:p>
          <a:p>
            <a:pPr algn="just">
              <a:lnSpc>
                <a:spcPct val="135000"/>
              </a:lnSpc>
            </a:pPr>
            <a:r>
              <a:rPr lang="en-US" b="1" dirty="0"/>
              <a:t>3. Select 10 most important variables </a:t>
            </a:r>
            <a:r>
              <a:rPr lang="en-US" dirty="0"/>
              <a:t>(based on previous models)</a:t>
            </a:r>
          </a:p>
          <a:p>
            <a:pPr algn="just">
              <a:lnSpc>
                <a:spcPct val="135000"/>
              </a:lnSpc>
            </a:pPr>
            <a:endParaRPr lang="en-US" sz="1400" dirty="0"/>
          </a:p>
          <a:p>
            <a:pPr algn="just">
              <a:lnSpc>
                <a:spcPct val="135000"/>
              </a:lnSpc>
            </a:pPr>
            <a:r>
              <a:rPr lang="en-US" b="1" dirty="0"/>
              <a:t>4. Dummy coding of Categorical Variables</a:t>
            </a:r>
          </a:p>
          <a:p>
            <a:pPr algn="just">
              <a:lnSpc>
                <a:spcPct val="135000"/>
              </a:lnSpc>
            </a:pPr>
            <a:endParaRPr lang="en-US" sz="1400" b="1" dirty="0"/>
          </a:p>
          <a:p>
            <a:pPr algn="just">
              <a:lnSpc>
                <a:spcPct val="135000"/>
              </a:lnSpc>
            </a:pPr>
            <a:r>
              <a:rPr lang="en-US" b="1" dirty="0"/>
              <a:t>5. Split to </a:t>
            </a:r>
            <a:r>
              <a:rPr lang="en-US" b="1" dirty="0" err="1"/>
              <a:t>Train_Test</a:t>
            </a:r>
            <a:r>
              <a:rPr lang="en-US" b="1" dirty="0"/>
              <a:t> </a:t>
            </a:r>
            <a:r>
              <a:rPr lang="en-US" i="1" dirty="0"/>
              <a:t>(75:25 split)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2B728-750B-D04F-BA40-6180BC876FF4}"/>
              </a:ext>
            </a:extLst>
          </p:cNvPr>
          <p:cNvSpPr txBox="1"/>
          <p:nvPr/>
        </p:nvSpPr>
        <p:spPr>
          <a:xfrm>
            <a:off x="308810" y="223934"/>
            <a:ext cx="249789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Considerations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5B75-2A8E-354C-AA5D-EEC8B599B39B}"/>
              </a:ext>
            </a:extLst>
          </p:cNvPr>
          <p:cNvSpPr/>
          <p:nvPr/>
        </p:nvSpPr>
        <p:spPr>
          <a:xfrm>
            <a:off x="11239500" y="6057900"/>
            <a:ext cx="685800" cy="625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65DEFD-2182-E14F-9482-9E40573310E1}"/>
              </a:ext>
            </a:extLst>
          </p:cNvPr>
          <p:cNvGrpSpPr/>
          <p:nvPr/>
        </p:nvGrpSpPr>
        <p:grpSpPr>
          <a:xfrm>
            <a:off x="7737671" y="1436099"/>
            <a:ext cx="4208334" cy="3985802"/>
            <a:chOff x="7860212" y="1425309"/>
            <a:chExt cx="4208334" cy="3985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D80B0A-7704-7E47-89AE-7DE92DA3E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0212" y="1920327"/>
              <a:ext cx="4208334" cy="349078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CC6671-E3F4-5E43-8F68-6574B4BE229D}"/>
                </a:ext>
              </a:extLst>
            </p:cNvPr>
            <p:cNvSpPr txBox="1"/>
            <p:nvPr/>
          </p:nvSpPr>
          <p:spPr>
            <a:xfrm>
              <a:off x="7964278" y="1425309"/>
              <a:ext cx="3921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/>
                <a:t>Loan Amount Bin ($)</a:t>
              </a:r>
              <a:r>
                <a:rPr lang="en-US" b="1" dirty="0"/>
                <a:t>             </a:t>
              </a:r>
              <a:r>
                <a:rPr lang="en-US" b="1" u="sng" dirty="0"/>
                <a:t>Count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CCD857B-FB2A-DF4C-8C9E-816C7C4DD829}"/>
              </a:ext>
            </a:extLst>
          </p:cNvPr>
          <p:cNvSpPr/>
          <p:nvPr/>
        </p:nvSpPr>
        <p:spPr>
          <a:xfrm>
            <a:off x="7624119" y="1248032"/>
            <a:ext cx="4301181" cy="4374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2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02DB68-02BA-B947-98BB-96CABDB39AE5}"/>
              </a:ext>
            </a:extLst>
          </p:cNvPr>
          <p:cNvSpPr txBox="1"/>
          <p:nvPr/>
        </p:nvSpPr>
        <p:spPr>
          <a:xfrm>
            <a:off x="320515" y="215590"/>
            <a:ext cx="41897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Exploratory Data Analysis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0579CA-E20F-5249-B893-DDEDDBC4FB1E}"/>
              </a:ext>
            </a:extLst>
          </p:cNvPr>
          <p:cNvSpPr/>
          <p:nvPr/>
        </p:nvSpPr>
        <p:spPr>
          <a:xfrm>
            <a:off x="256674" y="1299906"/>
            <a:ext cx="397042" cy="397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45EC7-53BE-F442-A051-8E7056A1B202}"/>
              </a:ext>
            </a:extLst>
          </p:cNvPr>
          <p:cNvSpPr txBox="1"/>
          <p:nvPr/>
        </p:nvSpPr>
        <p:spPr>
          <a:xfrm>
            <a:off x="787758" y="1299002"/>
            <a:ext cx="889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Distribution of AP006 – OS Type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6018C2E-A549-2D42-A655-AD297F4D1C44}"/>
              </a:ext>
            </a:extLst>
          </p:cNvPr>
          <p:cNvSpPr/>
          <p:nvPr/>
        </p:nvSpPr>
        <p:spPr>
          <a:xfrm>
            <a:off x="256674" y="4119380"/>
            <a:ext cx="397042" cy="397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608797-DC2A-B643-83F6-9D7C1E6B914D}"/>
              </a:ext>
            </a:extLst>
          </p:cNvPr>
          <p:cNvSpPr txBox="1"/>
          <p:nvPr/>
        </p:nvSpPr>
        <p:spPr>
          <a:xfrm>
            <a:off x="787758" y="4108521"/>
            <a:ext cx="3327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Distribution of Application City (AP007) by the Count of Query in 7 days</a:t>
            </a:r>
          </a:p>
          <a:p>
            <a:endParaRPr lang="en-US" b="1" dirty="0"/>
          </a:p>
          <a:p>
            <a:r>
              <a:rPr lang="en-US" b="1" dirty="0"/>
              <a:t>Colored by Gender (AP002)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71B3E-316E-B046-91C8-41596882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81" y="1055687"/>
            <a:ext cx="4697983" cy="2745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95405F-C8F7-D144-A9B7-7E281D052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225" y="4096164"/>
            <a:ext cx="6820929" cy="265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9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02DB68-02BA-B947-98BB-96CABDB39AE5}"/>
              </a:ext>
            </a:extLst>
          </p:cNvPr>
          <p:cNvSpPr txBox="1"/>
          <p:nvPr/>
        </p:nvSpPr>
        <p:spPr>
          <a:xfrm>
            <a:off x="320515" y="215590"/>
            <a:ext cx="418970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Exploratory Data Analysis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0579CA-E20F-5249-B893-DDEDDBC4FB1E}"/>
              </a:ext>
            </a:extLst>
          </p:cNvPr>
          <p:cNvSpPr/>
          <p:nvPr/>
        </p:nvSpPr>
        <p:spPr>
          <a:xfrm>
            <a:off x="256674" y="1299906"/>
            <a:ext cx="397042" cy="397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45EC7-53BE-F442-A051-8E7056A1B202}"/>
              </a:ext>
            </a:extLst>
          </p:cNvPr>
          <p:cNvSpPr txBox="1"/>
          <p:nvPr/>
        </p:nvSpPr>
        <p:spPr>
          <a:xfrm>
            <a:off x="787758" y="1123638"/>
            <a:ext cx="4686287" cy="222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Checking relations between:</a:t>
            </a:r>
          </a:p>
          <a:p>
            <a:pPr>
              <a:lnSpc>
                <a:spcPct val="200000"/>
              </a:lnSpc>
            </a:pPr>
            <a:r>
              <a:rPr lang="en-US" dirty="0"/>
              <a:t>AP002 – Gender</a:t>
            </a:r>
          </a:p>
          <a:p>
            <a:pPr>
              <a:lnSpc>
                <a:spcPct val="200000"/>
              </a:lnSpc>
            </a:pPr>
            <a:r>
              <a:rPr lang="en-US" dirty="0"/>
              <a:t>AP003 – Education Code</a:t>
            </a:r>
          </a:p>
          <a:p>
            <a:pPr>
              <a:lnSpc>
                <a:spcPct val="200000"/>
              </a:lnSpc>
            </a:pPr>
            <a:r>
              <a:rPr lang="en-US" dirty="0"/>
              <a:t>AP004 – Loan Term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83FC72-83B8-C043-BC9E-83080580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33" y="826003"/>
            <a:ext cx="6649652" cy="603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3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02DB68-02BA-B947-98BB-96CABDB39AE5}"/>
              </a:ext>
            </a:extLst>
          </p:cNvPr>
          <p:cNvSpPr txBox="1"/>
          <p:nvPr/>
        </p:nvSpPr>
        <p:spPr>
          <a:xfrm>
            <a:off x="320515" y="215590"/>
            <a:ext cx="359776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Random Forest</a:t>
            </a:r>
            <a:r>
              <a:rPr lang="en-US" sz="2400" b="1" dirty="0"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0579CA-E20F-5249-B893-DDEDDBC4FB1E}"/>
              </a:ext>
            </a:extLst>
          </p:cNvPr>
          <p:cNvSpPr/>
          <p:nvPr/>
        </p:nvSpPr>
        <p:spPr>
          <a:xfrm>
            <a:off x="256674" y="1137068"/>
            <a:ext cx="397042" cy="397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45EC7-53BE-F442-A051-8E7056A1B202}"/>
              </a:ext>
            </a:extLst>
          </p:cNvPr>
          <p:cNvSpPr txBox="1"/>
          <p:nvPr/>
        </p:nvSpPr>
        <p:spPr>
          <a:xfrm>
            <a:off x="787758" y="1136164"/>
            <a:ext cx="529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a basic </a:t>
            </a:r>
            <a:r>
              <a:rPr lang="en-US" b="1" dirty="0" err="1"/>
              <a:t>sklearn</a:t>
            </a:r>
            <a:r>
              <a:rPr lang="en-US" b="1" dirty="0"/>
              <a:t> RF 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01D347-4930-EA4F-9E62-C86B9B9F30E5}"/>
              </a:ext>
            </a:extLst>
          </p:cNvPr>
          <p:cNvSpPr/>
          <p:nvPr/>
        </p:nvSpPr>
        <p:spPr>
          <a:xfrm>
            <a:off x="787758" y="1472325"/>
            <a:ext cx="5191286" cy="1288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max_depth</a:t>
            </a:r>
            <a:r>
              <a:rPr lang="en-US" dirty="0"/>
              <a:t> = 6 </a:t>
            </a:r>
          </a:p>
          <a:p>
            <a:pPr algn="just">
              <a:lnSpc>
                <a:spcPct val="150000"/>
              </a:lnSpc>
            </a:pPr>
            <a:r>
              <a:rPr lang="en-US" dirty="0" err="1"/>
              <a:t>random_state</a:t>
            </a:r>
            <a:r>
              <a:rPr lang="en-US" dirty="0"/>
              <a:t> = 0</a:t>
            </a:r>
          </a:p>
          <a:p>
            <a:pPr algn="just">
              <a:lnSpc>
                <a:spcPct val="150000"/>
              </a:lnSpc>
            </a:pPr>
            <a:r>
              <a:rPr lang="en-US" dirty="0" err="1"/>
              <a:t>n_estimators</a:t>
            </a:r>
            <a:r>
              <a:rPr lang="en-US" dirty="0"/>
              <a:t>=10)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513935-D3EE-224B-961F-B4B43B584710}"/>
              </a:ext>
            </a:extLst>
          </p:cNvPr>
          <p:cNvSpPr/>
          <p:nvPr/>
        </p:nvSpPr>
        <p:spPr>
          <a:xfrm>
            <a:off x="6416157" y="838465"/>
            <a:ext cx="397042" cy="397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B64CA-83DD-3E4D-815E-3AAFD1A61BB6}"/>
              </a:ext>
            </a:extLst>
          </p:cNvPr>
          <p:cNvSpPr txBox="1"/>
          <p:nvPr/>
        </p:nvSpPr>
        <p:spPr>
          <a:xfrm>
            <a:off x="6947241" y="754463"/>
            <a:ext cx="5092359" cy="45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Check Variable Importance as per RF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8F86B-84FD-774A-B666-3DB7FBAF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23" y="2945717"/>
            <a:ext cx="3782315" cy="3881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BE1E8D-0D7E-0343-8352-E5AE9B98E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373" y="1458536"/>
            <a:ext cx="5462622" cy="3760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38C156-CDCB-BF44-A214-596C2FBB5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373" y="5216677"/>
            <a:ext cx="5462622" cy="158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5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0579CA-E20F-5249-B893-DDEDDBC4FB1E}"/>
              </a:ext>
            </a:extLst>
          </p:cNvPr>
          <p:cNvSpPr/>
          <p:nvPr/>
        </p:nvSpPr>
        <p:spPr>
          <a:xfrm>
            <a:off x="256674" y="1375062"/>
            <a:ext cx="397042" cy="397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45EC7-53BE-F442-A051-8E7056A1B202}"/>
              </a:ext>
            </a:extLst>
          </p:cNvPr>
          <p:cNvSpPr txBox="1"/>
          <p:nvPr/>
        </p:nvSpPr>
        <p:spPr>
          <a:xfrm>
            <a:off x="4709723" y="579039"/>
            <a:ext cx="529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Global Interpretability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01D347-4930-EA4F-9E62-C86B9B9F30E5}"/>
              </a:ext>
            </a:extLst>
          </p:cNvPr>
          <p:cNvSpPr/>
          <p:nvPr/>
        </p:nvSpPr>
        <p:spPr>
          <a:xfrm>
            <a:off x="787758" y="1815225"/>
            <a:ext cx="5191286" cy="4428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 ‘bar’ SHAP summary plot gives us the basic Variable Importance Plot, based on the  variable SHAP values. </a:t>
            </a:r>
          </a:p>
          <a:p>
            <a:pPr algn="just">
              <a:lnSpc>
                <a:spcPct val="150000"/>
              </a:lnSpc>
            </a:pPr>
            <a:endParaRPr lang="en-US" sz="1400" dirty="0"/>
          </a:p>
          <a:p>
            <a:pPr algn="just">
              <a:lnSpc>
                <a:spcPct val="150000"/>
              </a:lnSpc>
            </a:pPr>
            <a:r>
              <a:rPr lang="en-US" i="1" dirty="0"/>
              <a:t>Most important variables are: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TD013        </a:t>
            </a:r>
            <a:r>
              <a:rPr lang="en-US" dirty="0"/>
              <a:t>–  Count of Queries in past 6 months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AP004_12  </a:t>
            </a:r>
            <a:r>
              <a:rPr lang="en-US" dirty="0"/>
              <a:t>–  Loan Term of 12 years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AP003_3    </a:t>
            </a:r>
            <a:r>
              <a:rPr lang="en-US" dirty="0"/>
              <a:t>–  Education Code, Level 3</a:t>
            </a:r>
          </a:p>
          <a:p>
            <a:pPr algn="just">
              <a:lnSpc>
                <a:spcPct val="150000"/>
              </a:lnSpc>
            </a:pPr>
            <a:endParaRPr lang="en-US" sz="1400" dirty="0"/>
          </a:p>
          <a:p>
            <a:pPr algn="just">
              <a:lnSpc>
                <a:spcPct val="150000"/>
              </a:lnSpc>
            </a:pPr>
            <a:r>
              <a:rPr lang="en-US" b="1" dirty="0"/>
              <a:t>How do they affect the loan default value? 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What is their relationship?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C0145-A00C-3747-A627-C3D984EB61B7}"/>
              </a:ext>
            </a:extLst>
          </p:cNvPr>
          <p:cNvSpPr txBox="1"/>
          <p:nvPr/>
        </p:nvSpPr>
        <p:spPr>
          <a:xfrm>
            <a:off x="320515" y="215590"/>
            <a:ext cx="20594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SHAP</a:t>
            </a:r>
            <a:r>
              <a:rPr lang="en-US" sz="2400" b="1" dirty="0">
                <a:solidFill>
                  <a:schemeClr val="bg1"/>
                </a:solidFill>
              </a:rPr>
              <a:t>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D4E08-2E2F-1240-BF6A-0BB681FE0DF6}"/>
              </a:ext>
            </a:extLst>
          </p:cNvPr>
          <p:cNvSpPr txBox="1"/>
          <p:nvPr/>
        </p:nvSpPr>
        <p:spPr>
          <a:xfrm>
            <a:off x="804843" y="1375062"/>
            <a:ext cx="529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 Importance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4BAE6-33AE-D441-9FD9-7FEE11A7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330" y="1251858"/>
            <a:ext cx="5781352" cy="54542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EF8360-B857-874E-885F-A66333188D7E}"/>
              </a:ext>
            </a:extLst>
          </p:cNvPr>
          <p:cNvSpPr/>
          <p:nvPr/>
        </p:nvSpPr>
        <p:spPr>
          <a:xfrm>
            <a:off x="653716" y="5311036"/>
            <a:ext cx="5233517" cy="100680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5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A625C5-977A-B04E-80D3-B8CA2789120F}"/>
              </a:ext>
            </a:extLst>
          </p:cNvPr>
          <p:cNvSpPr/>
          <p:nvPr/>
        </p:nvSpPr>
        <p:spPr>
          <a:xfrm>
            <a:off x="8273717" y="-15012"/>
            <a:ext cx="3930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5420 Anomaly Detection, Fall 2020</a:t>
            </a:r>
          </a:p>
          <a:p>
            <a:pPr algn="r"/>
            <a:r>
              <a:rPr lang="en-US" sz="1400" dirty="0"/>
              <a:t>- Harsh Dhanuka, hd2457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0579CA-E20F-5249-B893-DDEDDBC4FB1E}"/>
              </a:ext>
            </a:extLst>
          </p:cNvPr>
          <p:cNvSpPr/>
          <p:nvPr/>
        </p:nvSpPr>
        <p:spPr>
          <a:xfrm>
            <a:off x="256674" y="924759"/>
            <a:ext cx="397042" cy="397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45EC7-53BE-F442-A051-8E7056A1B202}"/>
              </a:ext>
            </a:extLst>
          </p:cNvPr>
          <p:cNvSpPr txBox="1"/>
          <p:nvPr/>
        </p:nvSpPr>
        <p:spPr>
          <a:xfrm>
            <a:off x="787758" y="926088"/>
            <a:ext cx="350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SHAP Summary Plot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FB1C03-CEF5-8645-B760-70795418BC35}"/>
              </a:ext>
            </a:extLst>
          </p:cNvPr>
          <p:cNvSpPr txBox="1"/>
          <p:nvPr/>
        </p:nvSpPr>
        <p:spPr>
          <a:xfrm>
            <a:off x="320515" y="215590"/>
            <a:ext cx="20594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SHAP</a:t>
            </a:r>
            <a:r>
              <a:rPr lang="en-US" sz="2400" b="1" dirty="0">
                <a:solidFill>
                  <a:schemeClr val="bg1"/>
                </a:solidFill>
              </a:rPr>
              <a:t>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3545C-D2F3-844A-A976-3871EF28F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7" y="875655"/>
            <a:ext cx="5835150" cy="590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395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{7B49BC02-FCD0-434C-AE4F-6236621B95F7}tf10001070</Template>
  <TotalTime>8442</TotalTime>
  <Words>1683</Words>
  <Application>Microsoft Macintosh PowerPoint</Application>
  <PresentationFormat>Widescreen</PresentationFormat>
  <Paragraphs>249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Assignment 11 AML SHAP Values 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Assignment</dc:title>
  <dc:creator>Dhanuka</dc:creator>
  <cp:lastModifiedBy>Dhanuka</cp:lastModifiedBy>
  <cp:revision>147</cp:revision>
  <dcterms:created xsi:type="dcterms:W3CDTF">2020-09-14T22:43:55Z</dcterms:created>
  <dcterms:modified xsi:type="dcterms:W3CDTF">2020-11-26T23:22:39Z</dcterms:modified>
</cp:coreProperties>
</file>